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7" r:id="rId3"/>
    <p:sldId id="259" r:id="rId4"/>
    <p:sldId id="285" r:id="rId5"/>
    <p:sldId id="286" r:id="rId6"/>
    <p:sldId id="287" r:id="rId7"/>
    <p:sldId id="283" r:id="rId8"/>
    <p:sldId id="261" r:id="rId9"/>
    <p:sldId id="292" r:id="rId10"/>
    <p:sldId id="293" r:id="rId11"/>
    <p:sldId id="294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8" r:id="rId22"/>
    <p:sldId id="309" r:id="rId23"/>
    <p:sldId id="297" r:id="rId24"/>
    <p:sldId id="312" r:id="rId25"/>
    <p:sldId id="310" r:id="rId26"/>
    <p:sldId id="284" r:id="rId27"/>
    <p:sldId id="288" r:id="rId28"/>
    <p:sldId id="262" r:id="rId29"/>
  </p:sldIdLst>
  <p:sldSz cx="9144000" cy="5143500" type="screen16x9"/>
  <p:notesSz cx="6858000" cy="9144000"/>
  <p:embeddedFontLst>
    <p:embeddedFont>
      <p:font typeface="Frank Ruhl Libre Light" panose="02020500000000000000" charset="-79"/>
      <p:regular r:id="rId31"/>
      <p:bold r:id="rId32"/>
    </p:embeddedFont>
    <p:embeddedFont>
      <p:font typeface="IBM Plex Sans Condensed" panose="02020500000000000000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849E48-23B2-4D00-A179-FF18277634D7}">
  <a:tblStyle styleId="{42849E48-23B2-4D00-A179-FF18277634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11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961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7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23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73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201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92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103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86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60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048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78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604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141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496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987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822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89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18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68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2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7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1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98100" y="604500"/>
            <a:ext cx="3597600" cy="39345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991250" y="1583350"/>
            <a:ext cx="36156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991250" y="2840051"/>
            <a:ext cx="3615600" cy="784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rgbClr val="6B6E8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marL="914400" lvl="1" indent="-31750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55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7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183375" y="1026000"/>
            <a:ext cx="2467200" cy="30915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marL="1371600" lvl="2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5061144" y="1026000"/>
            <a:ext cx="2467200" cy="30915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marL="1371600" lvl="2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1D3E7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13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175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175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5560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1925053" y="604500"/>
            <a:ext cx="3670647" cy="39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000" dirty="0" smtClean="0"/>
              <a:t>Attention </a:t>
            </a:r>
            <a:r>
              <a:rPr lang="en-US" sz="4000" dirty="0"/>
              <a:t>Is All You Need</a:t>
            </a:r>
            <a:endParaRPr sz="4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6741348" y="3671352"/>
            <a:ext cx="2282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Speaker: Yin Hsiang Liao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Advisor: </a:t>
            </a:r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Jia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 Ling </a:t>
            </a:r>
            <a:r>
              <a:rPr lang="en-US" altLang="zh-TW" dirty="0" err="1" smtClean="0">
                <a:solidFill>
                  <a:schemeClr val="bg1">
                    <a:lumMod val="75000"/>
                  </a:schemeClr>
                </a:solidFill>
              </a:rPr>
              <a:t>Koh</a:t>
            </a:r>
            <a:endParaRPr lang="en-US" altLang="zh-TW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Date: 2019 April 29</a:t>
            </a:r>
            <a:r>
              <a:rPr lang="en-US" altLang="zh-TW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endParaRPr lang="en-US" altLang="zh-TW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Source: NIPS 2017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Google Shape;497;p37"/>
          <p:cNvGrpSpPr/>
          <p:nvPr/>
        </p:nvGrpSpPr>
        <p:grpSpPr>
          <a:xfrm>
            <a:off x="694393" y="2256411"/>
            <a:ext cx="618250" cy="631207"/>
            <a:chOff x="3951850" y="2985350"/>
            <a:chExt cx="407950" cy="416500"/>
          </a:xfrm>
        </p:grpSpPr>
        <p:sp>
          <p:nvSpPr>
            <p:cNvPr id="13" name="Google Shape;498;p3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99;p3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0;p3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1;p3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1D3E7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Encoder</a:t>
            </a:r>
            <a:br>
              <a:rPr lang="en" dirty="0" smtClean="0"/>
            </a:br>
            <a:r>
              <a:rPr lang="en" dirty="0" smtClean="0"/>
              <a:t>&amp;</a:t>
            </a:r>
            <a:br>
              <a:rPr lang="en" dirty="0" smtClean="0"/>
            </a:br>
            <a:r>
              <a:rPr lang="en" dirty="0" smtClean="0"/>
              <a:t>Decoder</a:t>
            </a:r>
            <a:br>
              <a:rPr lang="en" dirty="0" smtClean="0"/>
            </a:br>
            <a:r>
              <a:rPr lang="en" dirty="0" smtClean="0"/>
              <a:t>(1)</a:t>
            </a:r>
            <a:br>
              <a:rPr lang="en" dirty="0" smtClean="0"/>
            </a:b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3" y="2080189"/>
            <a:ext cx="6418624" cy="20373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07291" y="2481603"/>
            <a:ext cx="1317625" cy="373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191200" y="2873341"/>
            <a:ext cx="52632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63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Encoder</a:t>
            </a:r>
            <a:br>
              <a:rPr lang="en" altLang="zh-TW" dirty="0"/>
            </a:br>
            <a:r>
              <a:rPr lang="en" altLang="zh-TW" dirty="0"/>
              <a:t>&amp;</a:t>
            </a:r>
            <a:br>
              <a:rPr lang="en" altLang="zh-TW" dirty="0"/>
            </a:br>
            <a:r>
              <a:rPr lang="en" altLang="zh-TW" dirty="0"/>
              <a:t>Decoder</a:t>
            </a:r>
            <a:br>
              <a:rPr lang="en" altLang="zh-TW" dirty="0"/>
            </a:br>
            <a:r>
              <a:rPr lang="en" altLang="zh-TW" dirty="0"/>
              <a:t>(1)</a:t>
            </a:r>
            <a:br>
              <a:rPr lang="en" altLang="zh-TW" dirty="0"/>
            </a:b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00" y="1026000"/>
            <a:ext cx="5068738" cy="32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5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 smtClean="0"/>
              <a:t>Self </a:t>
            </a:r>
            <a:br>
              <a:rPr lang="en" altLang="zh-TW" dirty="0" smtClean="0"/>
            </a:br>
            <a:r>
              <a:rPr lang="en" altLang="zh-TW" dirty="0" smtClean="0"/>
              <a:t>(Multi-head)</a:t>
            </a:r>
            <a:br>
              <a:rPr lang="en" altLang="zh-TW" dirty="0" smtClean="0"/>
            </a:br>
            <a:r>
              <a:rPr lang="en" altLang="zh-TW" dirty="0" smtClean="0"/>
              <a:t>Attention</a:t>
            </a:r>
            <a:r>
              <a:rPr lang="en" altLang="zh-TW" dirty="0"/>
              <a:t/>
            </a:r>
            <a:br>
              <a:rPr lang="en" altLang="zh-TW" dirty="0"/>
            </a:b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740" y="794601"/>
            <a:ext cx="2511742" cy="332289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050" y="724883"/>
            <a:ext cx="2799884" cy="3392617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2354580" y="2270760"/>
            <a:ext cx="1828800" cy="419100"/>
          </a:xfrm>
          <a:prstGeom prst="round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864050" y="665892"/>
            <a:ext cx="2753310" cy="3685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3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0" t="16458"/>
          <a:stretch/>
        </p:blipFill>
        <p:spPr>
          <a:xfrm>
            <a:off x="6383054" y="1478103"/>
            <a:ext cx="1269600" cy="2295434"/>
          </a:xfrm>
          <a:prstGeom prst="rect">
            <a:avLst/>
          </a:prstGeom>
        </p:spPr>
      </p:pic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Self </a:t>
            </a:r>
            <a:br>
              <a:rPr lang="en" altLang="zh-TW" dirty="0"/>
            </a:br>
            <a:r>
              <a:rPr lang="en" altLang="zh-TW" dirty="0"/>
              <a:t>(Multi-head)</a:t>
            </a:r>
            <a:br>
              <a:rPr lang="en" altLang="zh-TW" dirty="0"/>
            </a:br>
            <a:r>
              <a:rPr lang="en" altLang="zh-TW" dirty="0"/>
              <a:t>Attention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4670344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740" y="794601"/>
            <a:ext cx="2511742" cy="33228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365375" y="2997200"/>
            <a:ext cx="1797050" cy="248920"/>
          </a:xfrm>
          <a:prstGeom prst="round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" r="56329"/>
          <a:stretch/>
        </p:blipFill>
        <p:spPr>
          <a:xfrm>
            <a:off x="4559739" y="1134140"/>
            <a:ext cx="2060801" cy="298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8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Self </a:t>
            </a:r>
            <a:br>
              <a:rPr lang="en" altLang="zh-TW" dirty="0"/>
            </a:br>
            <a:r>
              <a:rPr lang="en" altLang="zh-TW" dirty="0"/>
              <a:t>(Multi-head)</a:t>
            </a:r>
            <a:br>
              <a:rPr lang="en" altLang="zh-TW" dirty="0"/>
            </a:br>
            <a:r>
              <a:rPr lang="en" altLang="zh-TW" dirty="0"/>
              <a:t>Attention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1" y="899683"/>
            <a:ext cx="5310001" cy="33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Self </a:t>
            </a:r>
            <a:br>
              <a:rPr lang="en" altLang="zh-TW" dirty="0"/>
            </a:br>
            <a:r>
              <a:rPr lang="en" altLang="zh-TW" dirty="0"/>
              <a:t>(Multi-head)</a:t>
            </a:r>
            <a:br>
              <a:rPr lang="en" altLang="zh-TW" dirty="0"/>
            </a:br>
            <a:r>
              <a:rPr lang="en" altLang="zh-TW" dirty="0"/>
              <a:t>Attention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9"/>
          <a:stretch/>
        </p:blipFill>
        <p:spPr>
          <a:xfrm>
            <a:off x="1992726" y="976381"/>
            <a:ext cx="5412036" cy="28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Self </a:t>
            </a:r>
            <a:br>
              <a:rPr lang="en" altLang="zh-TW" dirty="0"/>
            </a:br>
            <a:r>
              <a:rPr lang="en" altLang="zh-TW" dirty="0"/>
              <a:t>(Multi-head)</a:t>
            </a:r>
            <a:br>
              <a:rPr lang="en" altLang="zh-TW" dirty="0"/>
            </a:br>
            <a:r>
              <a:rPr lang="en" altLang="zh-TW" dirty="0"/>
              <a:t>Attention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r="40415"/>
          <a:stretch/>
        </p:blipFill>
        <p:spPr>
          <a:xfrm>
            <a:off x="4671237" y="946133"/>
            <a:ext cx="2921854" cy="3251113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4869712" y="2182037"/>
            <a:ext cx="1141228" cy="248920"/>
          </a:xfrm>
          <a:prstGeom prst="roundRect">
            <a:avLst/>
          </a:prstGeom>
          <a:solidFill>
            <a:srgbClr val="7030A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3" y="1840452"/>
            <a:ext cx="2133577" cy="25852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l="54359" t="12924" r="-5270" b="4071"/>
          <a:stretch/>
        </p:blipFill>
        <p:spPr>
          <a:xfrm>
            <a:off x="1853963" y="2160564"/>
            <a:ext cx="2259766" cy="82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4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Self </a:t>
            </a:r>
            <a:br>
              <a:rPr lang="en" altLang="zh-TW" dirty="0"/>
            </a:br>
            <a:r>
              <a:rPr lang="en" altLang="zh-TW" dirty="0"/>
              <a:t>(Multi-head)</a:t>
            </a:r>
            <a:br>
              <a:rPr lang="en" altLang="zh-TW" dirty="0"/>
            </a:br>
            <a:r>
              <a:rPr lang="en" altLang="zh-TW" dirty="0"/>
              <a:t>Attention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76" y="875380"/>
            <a:ext cx="3246013" cy="36328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3" y="1840452"/>
            <a:ext cx="2133577" cy="25852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l="54359" t="12924" r="-5270" b="4071"/>
          <a:stretch/>
        </p:blipFill>
        <p:spPr>
          <a:xfrm>
            <a:off x="1853963" y="2160564"/>
            <a:ext cx="2259766" cy="82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9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Self </a:t>
            </a:r>
            <a:br>
              <a:rPr lang="en" altLang="zh-TW" dirty="0"/>
            </a:br>
            <a:r>
              <a:rPr lang="en" altLang="zh-TW" dirty="0"/>
              <a:t>(Multi-head)</a:t>
            </a:r>
            <a:br>
              <a:rPr lang="en" altLang="zh-TW" dirty="0"/>
            </a:br>
            <a:r>
              <a:rPr lang="en" altLang="zh-TW" dirty="0"/>
              <a:t>Attention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2" r="12365"/>
          <a:stretch/>
        </p:blipFill>
        <p:spPr>
          <a:xfrm>
            <a:off x="3988296" y="1701210"/>
            <a:ext cx="3907129" cy="205064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3" y="1840452"/>
            <a:ext cx="2133577" cy="258525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/>
          <a:srcRect l="54359" t="12924" r="-5270" b="4071"/>
          <a:stretch/>
        </p:blipFill>
        <p:spPr>
          <a:xfrm>
            <a:off x="1853963" y="2160564"/>
            <a:ext cx="2259766" cy="82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3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Self </a:t>
            </a:r>
            <a:br>
              <a:rPr lang="en" altLang="zh-TW" dirty="0"/>
            </a:br>
            <a:r>
              <a:rPr lang="en" altLang="zh-TW" dirty="0"/>
              <a:t>(Multi-head)</a:t>
            </a:r>
            <a:br>
              <a:rPr lang="en" altLang="zh-TW" dirty="0"/>
            </a:br>
            <a:r>
              <a:rPr lang="en" altLang="zh-TW" dirty="0"/>
              <a:t>Attention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9" y="2034363"/>
            <a:ext cx="1617484" cy="21398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r="5911"/>
          <a:stretch/>
        </p:blipFill>
        <p:spPr>
          <a:xfrm>
            <a:off x="2317899" y="912985"/>
            <a:ext cx="5004390" cy="34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8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Outline</a:t>
            </a:r>
            <a:endParaRPr sz="3200"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183374" y="1026000"/>
            <a:ext cx="4877444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b="1" dirty="0" smtClean="0">
                <a:solidFill>
                  <a:srgbClr val="6B6E81"/>
                </a:solidFill>
              </a:rPr>
              <a:t>1. Introduction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b="1" dirty="0" smtClean="0">
                <a:solidFill>
                  <a:srgbClr val="6B6E81"/>
                </a:solidFill>
              </a:rPr>
              <a:t>2. Model Architecture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b="1" dirty="0" smtClean="0"/>
              <a:t>2.1 Overview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b="1" dirty="0" smtClean="0"/>
              <a:t>2.2 Encoder &amp; Decoder (1)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b="1" dirty="0" smtClean="0"/>
              <a:t>    </a:t>
            </a:r>
            <a:r>
              <a:rPr lang="en-US" b="1" dirty="0" smtClean="0"/>
              <a:t>2.3 Attention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b="1" dirty="0" smtClean="0"/>
              <a:t>2.4 </a:t>
            </a:r>
            <a:r>
              <a:rPr lang="en-US" altLang="zh-TW" b="1" dirty="0"/>
              <a:t>Encoder &amp; Decoder </a:t>
            </a:r>
            <a:r>
              <a:rPr lang="en-US" altLang="zh-TW" b="1" dirty="0" smtClean="0"/>
              <a:t>(2)</a:t>
            </a:r>
            <a:endParaRPr lang="en-U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b="1" dirty="0" smtClean="0"/>
              <a:t>3. Result &amp; Conclusion</a:t>
            </a:r>
            <a:endParaRPr lang="en-US" sz="2400" b="1" dirty="0" smtClean="0">
              <a:solidFill>
                <a:srgbClr val="6B6E81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sz="2400" b="1" dirty="0">
              <a:solidFill>
                <a:srgbClr val="6B6E81"/>
              </a:solidFill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2183375" y="3639275"/>
            <a:ext cx="5345100" cy="6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900" dirty="0">
              <a:solidFill>
                <a:srgbClr val="1D3E7C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Self </a:t>
            </a:r>
            <a:br>
              <a:rPr lang="en" altLang="zh-TW" dirty="0"/>
            </a:br>
            <a:r>
              <a:rPr lang="en" altLang="zh-TW" dirty="0"/>
              <a:t>(Multi-head)</a:t>
            </a:r>
            <a:br>
              <a:rPr lang="en" altLang="zh-TW" dirty="0"/>
            </a:br>
            <a:r>
              <a:rPr lang="en" altLang="zh-TW" dirty="0"/>
              <a:t>Attention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9" y="2034363"/>
            <a:ext cx="1617484" cy="213984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9507"/>
          <a:stretch/>
        </p:blipFill>
        <p:spPr>
          <a:xfrm>
            <a:off x="2262503" y="1026000"/>
            <a:ext cx="5230476" cy="29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Self </a:t>
            </a:r>
            <a:br>
              <a:rPr lang="en" altLang="zh-TW" dirty="0"/>
            </a:br>
            <a:r>
              <a:rPr lang="en" altLang="zh-TW" dirty="0"/>
              <a:t>(Multi-head)</a:t>
            </a:r>
            <a:br>
              <a:rPr lang="en" altLang="zh-TW" dirty="0"/>
            </a:br>
            <a:r>
              <a:rPr lang="en" altLang="zh-TW" dirty="0"/>
              <a:t>Attention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59" y="2034363"/>
            <a:ext cx="1617484" cy="213984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55" y="885965"/>
            <a:ext cx="6094371" cy="337144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91300" y="2034362"/>
            <a:ext cx="396272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TW" sz="1600" dirty="0" smtClean="0"/>
              <a:t>3</a:t>
            </a:r>
          </a:p>
          <a:p>
            <a:r>
              <a:rPr lang="en-US" altLang="zh-TW" sz="1600" dirty="0" smtClean="0"/>
              <a:t>2</a:t>
            </a:r>
          </a:p>
          <a:p>
            <a:r>
              <a:rPr lang="en-US" altLang="zh-TW" sz="1600" dirty="0"/>
              <a:t>1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6924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Overview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0" y="609168"/>
            <a:ext cx="7010400" cy="39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5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Encoder</a:t>
            </a:r>
            <a:br>
              <a:rPr lang="en" altLang="zh-TW" dirty="0"/>
            </a:br>
            <a:r>
              <a:rPr lang="en" altLang="zh-TW" dirty="0"/>
              <a:t>&amp;</a:t>
            </a:r>
            <a:br>
              <a:rPr lang="en" altLang="zh-TW" dirty="0"/>
            </a:br>
            <a:r>
              <a:rPr lang="en" altLang="zh-TW" dirty="0"/>
              <a:t>Decoder</a:t>
            </a:r>
            <a:br>
              <a:rPr lang="en" altLang="zh-TW" dirty="0"/>
            </a:br>
            <a:r>
              <a:rPr lang="en" altLang="zh-TW" dirty="0" smtClean="0"/>
              <a:t>(2)</a:t>
            </a:r>
            <a:r>
              <a:rPr lang="en" altLang="zh-TW" dirty="0"/>
              <a:t/>
            </a:r>
            <a:br>
              <a:rPr lang="en" altLang="zh-TW" dirty="0"/>
            </a:b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2" r="15133"/>
          <a:stretch/>
        </p:blipFill>
        <p:spPr>
          <a:xfrm>
            <a:off x="1870809" y="1025999"/>
            <a:ext cx="6014796" cy="29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9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Encoder</a:t>
            </a:r>
            <a:br>
              <a:rPr lang="en" altLang="zh-TW" dirty="0"/>
            </a:br>
            <a:r>
              <a:rPr lang="en" altLang="zh-TW" dirty="0"/>
              <a:t>&amp;</a:t>
            </a:r>
            <a:br>
              <a:rPr lang="en" altLang="zh-TW" dirty="0"/>
            </a:br>
            <a:r>
              <a:rPr lang="en" altLang="zh-TW" dirty="0"/>
              <a:t>Decoder</a:t>
            </a:r>
            <a:br>
              <a:rPr lang="en" altLang="zh-TW" dirty="0"/>
            </a:br>
            <a:r>
              <a:rPr lang="en" altLang="zh-TW" dirty="0" smtClean="0"/>
              <a:t>(2)</a:t>
            </a:r>
            <a:r>
              <a:rPr lang="en" altLang="zh-TW" dirty="0"/>
              <a:t/>
            </a:r>
            <a:br>
              <a:rPr lang="en" altLang="zh-TW" dirty="0"/>
            </a:b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00" y="613284"/>
            <a:ext cx="5305425" cy="3847628"/>
          </a:xfrm>
          <a:prstGeom prst="rect">
            <a:avLst/>
          </a:prstGeom>
        </p:spPr>
      </p:pic>
      <p:sp>
        <p:nvSpPr>
          <p:cNvPr id="3" name="向右箭號 2"/>
          <p:cNvSpPr/>
          <p:nvPr/>
        </p:nvSpPr>
        <p:spPr>
          <a:xfrm>
            <a:off x="1502735" y="3395330"/>
            <a:ext cx="1254642" cy="1275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08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 idx="4294967295"/>
          </p:nvPr>
        </p:nvSpPr>
        <p:spPr>
          <a:xfrm>
            <a:off x="0" y="1025525"/>
            <a:ext cx="1343025" cy="30924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zh-TW" dirty="0"/>
              <a:t>Encoder</a:t>
            </a:r>
            <a:br>
              <a:rPr lang="en" altLang="zh-TW" dirty="0"/>
            </a:br>
            <a:r>
              <a:rPr lang="en" altLang="zh-TW" dirty="0"/>
              <a:t>&amp;</a:t>
            </a:r>
            <a:br>
              <a:rPr lang="en" altLang="zh-TW" dirty="0"/>
            </a:br>
            <a:r>
              <a:rPr lang="en" altLang="zh-TW" dirty="0"/>
              <a:t>Decoder</a:t>
            </a:r>
            <a:br>
              <a:rPr lang="en" altLang="zh-TW" dirty="0"/>
            </a:br>
            <a:r>
              <a:rPr lang="en" altLang="zh-TW" dirty="0" smtClean="0"/>
              <a:t>(2)</a:t>
            </a:r>
            <a:r>
              <a:rPr lang="en" altLang="zh-TW" dirty="0"/>
              <a:t/>
            </a:r>
            <a:br>
              <a:rPr lang="en" altLang="zh-TW" dirty="0"/>
            </a:br>
            <a:endParaRPr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40" y="0"/>
            <a:ext cx="3588677" cy="517632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431" y="1106714"/>
            <a:ext cx="2608016" cy="34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6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1991250" y="1583350"/>
            <a:ext cx="3615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Result &amp; Conclusion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991250" y="2840051"/>
            <a:ext cx="361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0" y="1798400"/>
            <a:ext cx="15276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3</a:t>
            </a:r>
            <a:endParaRPr sz="6000" dirty="0">
              <a:solidFill>
                <a:srgbClr val="D9DCE6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219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Result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t="1737"/>
          <a:stretch/>
        </p:blipFill>
        <p:spPr>
          <a:xfrm>
            <a:off x="844408" y="1580707"/>
            <a:ext cx="6609900" cy="2874999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213543" y="4102305"/>
            <a:ext cx="630865" cy="1701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23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3717626" y="1634869"/>
            <a:ext cx="5010149" cy="129356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rgbClr val="FDF6DA"/>
                </a:solidFill>
              </a:rPr>
              <a:t>Thank you !</a:t>
            </a:r>
            <a:endParaRPr sz="6600" dirty="0">
              <a:solidFill>
                <a:srgbClr val="FDF6DA"/>
              </a:solidFill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722725" y="2750555"/>
            <a:ext cx="4699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grpSp>
        <p:nvGrpSpPr>
          <p:cNvPr id="120" name="Google Shape;120;p18"/>
          <p:cNvGrpSpPr/>
          <p:nvPr/>
        </p:nvGrpSpPr>
        <p:grpSpPr>
          <a:xfrm>
            <a:off x="1291544" y="1123522"/>
            <a:ext cx="1840997" cy="1840987"/>
            <a:chOff x="6643075" y="3664250"/>
            <a:chExt cx="407950" cy="407975"/>
          </a:xfrm>
        </p:grpSpPr>
        <p:sp>
          <p:nvSpPr>
            <p:cNvPr id="121" name="Google Shape;121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18"/>
          <p:cNvGrpSpPr/>
          <p:nvPr/>
        </p:nvGrpSpPr>
        <p:grpSpPr>
          <a:xfrm rot="-587347">
            <a:off x="1183544" y="3204300"/>
            <a:ext cx="756889" cy="756846"/>
            <a:chOff x="576250" y="4319400"/>
            <a:chExt cx="442075" cy="442050"/>
          </a:xfrm>
        </p:grpSpPr>
        <p:sp>
          <p:nvSpPr>
            <p:cNvPr id="124" name="Google Shape;124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8"/>
          <p:cNvSpPr/>
          <p:nvPr/>
        </p:nvSpPr>
        <p:spPr>
          <a:xfrm>
            <a:off x="851504" y="1548807"/>
            <a:ext cx="287750" cy="27479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/>
          <p:nvPr/>
        </p:nvSpPr>
        <p:spPr>
          <a:xfrm rot="2697479">
            <a:off x="2747802" y="2955516"/>
            <a:ext cx="436838" cy="41710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3093385" y="2717391"/>
            <a:ext cx="174983" cy="16711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/>
          <p:nvPr/>
        </p:nvSpPr>
        <p:spPr>
          <a:xfrm rot="1280255">
            <a:off x="652129" y="2377597"/>
            <a:ext cx="174931" cy="16712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1991250" y="1583350"/>
            <a:ext cx="3615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Introduction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991249" y="2840051"/>
            <a:ext cx="3962663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Let’s start with the </a:t>
            </a:r>
            <a:r>
              <a:rPr lang="en" dirty="0" smtClean="0"/>
              <a:t>RNN-based structure.</a:t>
            </a:r>
            <a:endParaRPr dirty="0"/>
          </a:p>
        </p:txBody>
      </p:sp>
      <p:sp>
        <p:nvSpPr>
          <p:cNvPr id="100" name="Google Shape;100;p15"/>
          <p:cNvSpPr txBox="1"/>
          <p:nvPr/>
        </p:nvSpPr>
        <p:spPr>
          <a:xfrm>
            <a:off x="0" y="1798400"/>
            <a:ext cx="15276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1</a:t>
            </a:r>
            <a:endParaRPr sz="6000">
              <a:solidFill>
                <a:srgbClr val="D9DCE6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Seq2Seq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 smtClean="0"/>
              <a:t>1. No long-term dependency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 smtClean="0"/>
              <a:t>2. Less parallelizable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Condensed"/>
                <a:sym typeface="IBM Plex Sans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 Condensed"/>
              <a:sym typeface="IBM Plex Sans Condensed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160117"/>
            <a:ext cx="4857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4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Seq2Seq</a:t>
            </a:r>
            <a:br>
              <a:rPr lang="en" dirty="0" smtClean="0"/>
            </a:br>
            <a:r>
              <a:rPr lang="en" dirty="0" smtClean="0"/>
              <a:t> &amp;</a:t>
            </a:r>
            <a:br>
              <a:rPr lang="en" dirty="0" smtClean="0"/>
            </a:br>
            <a:r>
              <a:rPr lang="en" dirty="0" smtClean="0"/>
              <a:t>Attention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Condensed"/>
                <a:sym typeface="IBM Plex Sans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 Condensed"/>
              <a:sym typeface="IBM Plex Sans Condensed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45" y="1026000"/>
            <a:ext cx="5284628" cy="2705351"/>
          </a:xfrm>
          <a:prstGeom prst="rect">
            <a:avLst/>
          </a:prstGeom>
        </p:spPr>
      </p:pic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 No long-term dependency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 smtClean="0"/>
              <a:t>2. Less parallelizable: slower, constraint by RAM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311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Transformer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 smtClean="0"/>
              <a:t>1. Long-term dependency 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 smtClean="0"/>
              <a:t>2. Parallelizable 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 Condensed"/>
                <a:sym typeface="IBM Plex Sans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 Condensed"/>
              <a:sym typeface="IBM Plex Sans Condensed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61" y="1691725"/>
            <a:ext cx="2764255" cy="27642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097" y="4117500"/>
            <a:ext cx="4022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https://jalammar.github.io/illustrated-transformer/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4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1991250" y="1583350"/>
            <a:ext cx="3185767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Model Architecture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991250" y="2840051"/>
            <a:ext cx="361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 smtClean="0"/>
              <a:t>A top-down approach</a:t>
            </a:r>
            <a:endParaRPr dirty="0"/>
          </a:p>
        </p:txBody>
      </p:sp>
      <p:sp>
        <p:nvSpPr>
          <p:cNvPr id="100" name="Google Shape;100;p15"/>
          <p:cNvSpPr txBox="1"/>
          <p:nvPr/>
        </p:nvSpPr>
        <p:spPr>
          <a:xfrm>
            <a:off x="0" y="1798400"/>
            <a:ext cx="15276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2</a:t>
            </a:r>
            <a:endParaRPr sz="6000" dirty="0">
              <a:solidFill>
                <a:srgbClr val="D9DCE6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028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Overview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711077" y="738775"/>
            <a:ext cx="5771028" cy="33374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59" y="826620"/>
            <a:ext cx="5740782" cy="14975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72" y="2200060"/>
            <a:ext cx="3728266" cy="23375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94250" y="2323999"/>
            <a:ext cx="1317625" cy="373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434013" y="2718593"/>
            <a:ext cx="527844" cy="5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278966" y="3967164"/>
            <a:ext cx="1317625" cy="37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824740" y="3890963"/>
            <a:ext cx="527844" cy="55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Overview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88" y="824765"/>
            <a:ext cx="5366341" cy="349384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0637" y="4214490"/>
            <a:ext cx="4695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http://nlp.seas.harvard.edu/2018/04/03/attention.html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9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ta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176</Words>
  <Application>Microsoft Office PowerPoint</Application>
  <PresentationFormat>如螢幕大小 (16:9)</PresentationFormat>
  <Paragraphs>80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Frank Ruhl Libre Light</vt:lpstr>
      <vt:lpstr>新細明體</vt:lpstr>
      <vt:lpstr>IBM Plex Sans Condensed</vt:lpstr>
      <vt:lpstr>Arial</vt:lpstr>
      <vt:lpstr>Octavia template</vt:lpstr>
      <vt:lpstr>Attention Is All You Need</vt:lpstr>
      <vt:lpstr>Outline</vt:lpstr>
      <vt:lpstr>Introduction</vt:lpstr>
      <vt:lpstr>Seq2Seq</vt:lpstr>
      <vt:lpstr>Seq2Seq  &amp; Attention</vt:lpstr>
      <vt:lpstr>Transformer</vt:lpstr>
      <vt:lpstr>Model Architecture</vt:lpstr>
      <vt:lpstr>Overview</vt:lpstr>
      <vt:lpstr>Overview</vt:lpstr>
      <vt:lpstr>Encoder &amp; Decoder (1) </vt:lpstr>
      <vt:lpstr>Encoder &amp; Decoder (1) </vt:lpstr>
      <vt:lpstr>Self  (Multi-head) Attention </vt:lpstr>
      <vt:lpstr>Self  (Multi-head) Attention</vt:lpstr>
      <vt:lpstr>Self  (Multi-head) Attention</vt:lpstr>
      <vt:lpstr>Self  (Multi-head) Attention</vt:lpstr>
      <vt:lpstr>Self  (Multi-head) Attention</vt:lpstr>
      <vt:lpstr>Self  (Multi-head) Attention</vt:lpstr>
      <vt:lpstr>Self  (Multi-head) Attention</vt:lpstr>
      <vt:lpstr>Self  (Multi-head) Attention</vt:lpstr>
      <vt:lpstr>Self  (Multi-head) Attention</vt:lpstr>
      <vt:lpstr>Self  (Multi-head) Attention</vt:lpstr>
      <vt:lpstr>Overview</vt:lpstr>
      <vt:lpstr>Encoder &amp; Decoder (2) </vt:lpstr>
      <vt:lpstr>Encoder &amp; Decoder (2) </vt:lpstr>
      <vt:lpstr>Encoder &amp; Decoder (2) </vt:lpstr>
      <vt:lpstr>Result &amp; Conclusion</vt:lpstr>
      <vt:lpstr>Result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User</cp:lastModifiedBy>
  <cp:revision>26</cp:revision>
  <dcterms:modified xsi:type="dcterms:W3CDTF">2019-04-29T02:21:19Z</dcterms:modified>
</cp:coreProperties>
</file>